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6" r:id="rId4"/>
    <p:sldId id="267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24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6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0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2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1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2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7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0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2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E5CE-FDE4-4E7C-B014-E2C12A7353E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E4E5D-99E4-4B13-828B-EDB3D5931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0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Wealth Accounts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Mason</a:t>
            </a:r>
          </a:p>
          <a:p>
            <a:r>
              <a:rPr lang="en-US" dirty="0" smtClean="0"/>
              <a:t>Workshop on </a:t>
            </a:r>
            <a:r>
              <a:rPr lang="en-US" dirty="0" err="1" smtClean="0"/>
              <a:t>Microdistributional</a:t>
            </a:r>
            <a:r>
              <a:rPr lang="en-US" dirty="0" smtClean="0"/>
              <a:t> NTA, 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NTA Wealth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NTA wealth accounts would classify wealth (assets and transfer wealth) by sector (public and private) and by age</a:t>
            </a:r>
          </a:p>
          <a:p>
            <a:r>
              <a:rPr lang="en-US" dirty="0" smtClean="0"/>
              <a:t>Wealth accounts would consist of </a:t>
            </a:r>
          </a:p>
          <a:p>
            <a:pPr lvl="1"/>
            <a:r>
              <a:rPr lang="en-US" dirty="0" smtClean="0"/>
              <a:t>Opening balance or wealth at the beginning of the period for each age</a:t>
            </a:r>
          </a:p>
          <a:p>
            <a:pPr lvl="1"/>
            <a:r>
              <a:rPr lang="en-US" dirty="0" smtClean="0"/>
              <a:t>Net changes for each age group/cohort during the period</a:t>
            </a:r>
          </a:p>
          <a:p>
            <a:pPr lvl="1"/>
            <a:r>
              <a:rPr lang="en-US" dirty="0" smtClean="0"/>
              <a:t>Closing balance or wealth at the end of the period for each 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4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NTA Private Asset Account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220349"/>
              </p:ext>
            </p:extLst>
          </p:nvPr>
        </p:nvGraphicFramePr>
        <p:xfrm>
          <a:off x="1066800" y="1447800"/>
          <a:ext cx="7086602" cy="3124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0527"/>
                <a:gridCol w="933215"/>
                <a:gridCol w="933215"/>
                <a:gridCol w="933215"/>
                <a:gridCol w="933215"/>
                <a:gridCol w="933215"/>
              </a:tblGrid>
              <a:tr h="520694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Aggregate private assets by 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Total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Opening balance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Net changes in assets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6.54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37.44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16.72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-30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30.7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Ending balance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6.54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52.44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66.72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125.7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43000" y="4953000"/>
            <a:ext cx="7010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Members of each age group have initial assets, net changes in their assets during the year, a birthday, and end up a year older with new assets at the end of the year.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95800" y="3200400"/>
            <a:ext cx="762000" cy="914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58691" y="4114800"/>
            <a:ext cx="762000" cy="6096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>
            <a:off x="4876800" y="4114800"/>
            <a:ext cx="581891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18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changes in assets elaborated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205503"/>
              </p:ext>
            </p:extLst>
          </p:nvPr>
        </p:nvGraphicFramePr>
        <p:xfrm>
          <a:off x="929299" y="2133600"/>
          <a:ext cx="7162799" cy="2533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6554"/>
                <a:gridCol w="943249"/>
                <a:gridCol w="943249"/>
                <a:gridCol w="943249"/>
                <a:gridCol w="943249"/>
                <a:gridCol w="943249"/>
              </a:tblGrid>
              <a:tr h="2359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Aggregate private assets by 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9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Opening balance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Net changes in assets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6.54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37.44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16.72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-30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Saving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-10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 changes in volume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Revaluations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Capital transfers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6.54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6.54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8.72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-21.8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Ending balance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6.54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52.44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66.72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125.7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957392"/>
              </p:ext>
            </p:extLst>
          </p:nvPr>
        </p:nvGraphicFramePr>
        <p:xfrm>
          <a:off x="457200" y="4876800"/>
          <a:ext cx="8153400" cy="1381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67000"/>
                <a:gridCol w="548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Other changes in volume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Natural disasters and uncompensated seizures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Revaluations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in asset prices, exchange rates, PV</a:t>
                      </a:r>
                      <a:r>
                        <a:rPr lang="en-US" baseline="0" dirty="0" smtClean="0"/>
                        <a:t> calculations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Capital transfers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Bequests</a:t>
                      </a:r>
                      <a:r>
                        <a:rPr lang="en-US" baseline="0" dirty="0" smtClean="0"/>
                        <a:t> and other capital transfers (including household reclassifications)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14400" y="1219200"/>
            <a:ext cx="7162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standard models, we simplify using A(</a:t>
            </a:r>
            <a:r>
              <a:rPr lang="en-US" dirty="0" err="1" smtClean="0"/>
              <a:t>x,t</a:t>
            </a:r>
            <a:r>
              <a:rPr lang="en-US" dirty="0" smtClean="0"/>
              <a:t>)=A(x-1,t-1)+S(</a:t>
            </a:r>
            <a:r>
              <a:rPr lang="en-US" dirty="0" err="1" smtClean="0"/>
              <a:t>x,t</a:t>
            </a:r>
            <a:r>
              <a:rPr lang="en-US" dirty="0" smtClean="0"/>
              <a:t>). </a:t>
            </a:r>
          </a:p>
          <a:p>
            <a:pPr algn="ctr"/>
            <a:r>
              <a:rPr lang="en-US" dirty="0" smtClean="0"/>
              <a:t>A complete accounting requires that we incorporate other sources of change in assets.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7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these concepts to transfer wealth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“Saving” : the accumulation and </a:t>
            </a:r>
            <a:r>
              <a:rPr lang="en-US" dirty="0" err="1" smtClean="0"/>
              <a:t>disaccumulation</a:t>
            </a:r>
            <a:r>
              <a:rPr lang="en-US" dirty="0" smtClean="0"/>
              <a:t> of transfer wealth over the lifecycle as any cohort experiences net public transfers</a:t>
            </a:r>
          </a:p>
          <a:p>
            <a:r>
              <a:rPr lang="en-US" dirty="0" smtClean="0"/>
              <a:t> “Revaluations” : Changes in interest rates.  Other prices</a:t>
            </a:r>
            <a:r>
              <a:rPr lang="en-US" dirty="0" smtClean="0"/>
              <a:t>? Unanticipated changes in survival. </a:t>
            </a:r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 smtClean="0"/>
              <a:t>wealth </a:t>
            </a:r>
            <a:r>
              <a:rPr lang="en-US" dirty="0" smtClean="0"/>
              <a:t>“transfers</a:t>
            </a:r>
            <a:r>
              <a:rPr lang="en-US" dirty="0" smtClean="0"/>
              <a:t>” : unanticipated changes in public transfer inflows and outflows.</a:t>
            </a:r>
          </a:p>
          <a:p>
            <a:r>
              <a:rPr lang="en-US" dirty="0" smtClean="0"/>
              <a:t>Where would a recession fit 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782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349</Words>
  <Application>Microsoft Office PowerPoint</Application>
  <PresentationFormat>On-screen Show (4:3)</PresentationFormat>
  <Paragraphs>101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Wealth Accounts</vt:lpstr>
      <vt:lpstr>NTA Wealth Accounts</vt:lpstr>
      <vt:lpstr>Simple NTA Private Asset Account</vt:lpstr>
      <vt:lpstr>With changes in assets elaborated</vt:lpstr>
      <vt:lpstr>Applying these concepts to transfer wealth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Wealth Accounts</dc:title>
  <dc:creator>Andy</dc:creator>
  <cp:lastModifiedBy>Andrew Mason</cp:lastModifiedBy>
  <cp:revision>31</cp:revision>
  <dcterms:created xsi:type="dcterms:W3CDTF">2014-11-03T20:18:52Z</dcterms:created>
  <dcterms:modified xsi:type="dcterms:W3CDTF">2020-05-11T01:46:44Z</dcterms:modified>
</cp:coreProperties>
</file>